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8" r:id="rId3"/>
    <p:sldId id="259" r:id="rId4"/>
    <p:sldId id="261" r:id="rId5"/>
    <p:sldId id="260" r:id="rId6"/>
    <p:sldId id="263" r:id="rId7"/>
    <p:sldId id="262" r:id="rId8"/>
    <p:sldId id="265" r:id="rId9"/>
    <p:sldId id="279" r:id="rId10"/>
    <p:sldId id="267" r:id="rId11"/>
    <p:sldId id="276" r:id="rId12"/>
    <p:sldId id="266" r:id="rId13"/>
    <p:sldId id="278" r:id="rId14"/>
    <p:sldId id="277" r:id="rId15"/>
    <p:sldId id="268" r:id="rId16"/>
    <p:sldId id="269" r:id="rId17"/>
    <p:sldId id="275" r:id="rId18"/>
    <p:sldId id="272" r:id="rId19"/>
    <p:sldId id="273" r:id="rId20"/>
    <p:sldId id="271" r:id="rId21"/>
    <p:sldId id="274" r:id="rId22"/>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58" d="100"/>
          <a:sy n="58" d="100"/>
        </p:scale>
        <p:origin x="888" y="78"/>
      </p:cViewPr>
      <p:guideLst>
        <p:guide orient="horz" pos="2160"/>
        <p:guide pos="3840"/>
        <p:guide orient="horz" pos="480"/>
        <p:guide pos="192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0830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129474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373566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18</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19</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20</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21</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229710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5/23/2019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2948" y="6375494"/>
            <a:ext cx="12297167"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2948" y="-12307"/>
            <a:ext cx="12297167" cy="94753"/>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12" name="Picture 11"/>
          <p:cNvPicPr>
            <a:picLocks noChangeAspect="1"/>
          </p:cNvPicPr>
          <p:nvPr/>
        </p:nvPicPr>
        <p:blipFill>
          <a:blip r:embed="rId4"/>
          <a:stretch>
            <a:fillRect/>
          </a:stretch>
        </p:blipFill>
        <p:spPr>
          <a:xfrm>
            <a:off x="2667000" y="1509403"/>
            <a:ext cx="3234263" cy="3713040"/>
          </a:xfrm>
          <a:prstGeom prst="rect">
            <a:avLst/>
          </a:prstGeom>
        </p:spPr>
      </p:pic>
      <p:pic>
        <p:nvPicPr>
          <p:cNvPr id="13" name="Picture 12"/>
          <p:cNvPicPr>
            <a:picLocks noChangeAspect="1"/>
          </p:cNvPicPr>
          <p:nvPr/>
        </p:nvPicPr>
        <p:blipFill>
          <a:blip r:embed="rId5"/>
          <a:stretch>
            <a:fillRect/>
          </a:stretch>
        </p:blipFill>
        <p:spPr>
          <a:xfrm>
            <a:off x="6671737" y="1509403"/>
            <a:ext cx="3234263" cy="3713040"/>
          </a:xfrm>
          <a:prstGeom prst="rect">
            <a:avLst/>
          </a:prstGeom>
        </p:spPr>
      </p:pic>
      <p:sp>
        <p:nvSpPr>
          <p:cNvPr id="20" name="Freeform 8"/>
          <p:cNvSpPr>
            <a:spLocks/>
          </p:cNvSpPr>
          <p:nvPr/>
        </p:nvSpPr>
        <p:spPr bwMode="auto">
          <a:xfrm>
            <a:off x="3430501"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p:cNvSpPr txBox="1"/>
          <p:nvPr/>
        </p:nvSpPr>
        <p:spPr>
          <a:xfrm>
            <a:off x="3430501" y="5201672"/>
            <a:ext cx="2371931" cy="646331"/>
          </a:xfrm>
          <a:prstGeom prst="rect">
            <a:avLst/>
          </a:prstGeom>
          <a:noFill/>
        </p:spPr>
        <p:txBody>
          <a:bodyPr wrap="none" rtlCol="0">
            <a:spAutoFit/>
          </a:bodyPr>
          <a:lstStyle/>
          <a:p>
            <a:r>
              <a:rPr lang="en-US" dirty="0" smtClean="0"/>
              <a:t>30 second peak at base</a:t>
            </a:r>
          </a:p>
          <a:p>
            <a:r>
              <a:rPr lang="en-US" dirty="0" smtClean="0"/>
              <a:t>FWHM = 11.7 sec</a:t>
            </a:r>
            <a:endParaRPr lang="en-US" dirty="0"/>
          </a:p>
        </p:txBody>
      </p:sp>
      <p:cxnSp>
        <p:nvCxnSpPr>
          <p:cNvPr id="40" name="Straight Arrow Connector 39"/>
          <p:cNvCxnSpPr/>
          <p:nvPr/>
        </p:nvCxnSpPr>
        <p:spPr>
          <a:xfrm flipV="1">
            <a:off x="9091350" y="4508749"/>
            <a:ext cx="0" cy="101608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0475" y="5541014"/>
            <a:ext cx="837089" cy="369332"/>
          </a:xfrm>
          <a:prstGeom prst="rect">
            <a:avLst/>
          </a:prstGeom>
          <a:noFill/>
        </p:spPr>
        <p:txBody>
          <a:bodyPr wrap="none" rtlCol="0">
            <a:spAutoFit/>
          </a:bodyPr>
          <a:lstStyle/>
          <a:p>
            <a:pPr algn="ctr"/>
            <a:r>
              <a:rPr lang="en-US" dirty="0" smtClean="0"/>
              <a:t>FWHM</a:t>
            </a:r>
            <a:endParaRPr lang="en-US" dirty="0"/>
          </a:p>
        </p:txBody>
      </p:sp>
    </p:spTree>
    <p:extLst>
      <p:ext uri="{BB962C8B-B14F-4D97-AF65-F5344CB8AC3E}">
        <p14:creationId xmlns:p14="http://schemas.microsoft.com/office/powerpoint/2010/main" val="24793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70833E-6 -4.07407E-6 L 0.09036 -0.00069 " pathEditMode="relative" rAng="0" ptsTypes="AA">
                                      <p:cBhvr>
                                        <p:cTn id="10" dur="2000" fill="hold"/>
                                        <p:tgtEl>
                                          <p:spTgt spid="20"/>
                                        </p:tgtEl>
                                        <p:attrNameLst>
                                          <p:attrName>ppt_x</p:attrName>
                                          <p:attrName>ppt_y</p:attrName>
                                        </p:attrNameLst>
                                      </p:cBhvr>
                                      <p:rCtr x="4518" y="-46"/>
                                    </p:animMotion>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180795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5" name="Picture 4"/>
          <p:cNvPicPr>
            <a:picLocks noChangeAspect="1"/>
          </p:cNvPicPr>
          <p:nvPr/>
        </p:nvPicPr>
        <p:blipFill>
          <a:blip r:embed="rId4"/>
          <a:stretch>
            <a:fillRect/>
          </a:stretch>
        </p:blipFill>
        <p:spPr>
          <a:xfrm>
            <a:off x="2971800" y="914400"/>
            <a:ext cx="3234263" cy="3713040"/>
          </a:xfrm>
          <a:prstGeom prst="rect">
            <a:avLst/>
          </a:prstGeom>
        </p:spPr>
      </p:pic>
      <p:pic>
        <p:nvPicPr>
          <p:cNvPr id="6" name="Picture 5"/>
          <p:cNvPicPr>
            <a:picLocks noChangeAspect="1"/>
          </p:cNvPicPr>
          <p:nvPr/>
        </p:nvPicPr>
        <p:blipFill>
          <a:blip r:embed="rId5"/>
          <a:stretch>
            <a:fillRect/>
          </a:stretch>
        </p:blipFill>
        <p:spPr>
          <a:xfrm>
            <a:off x="6206063" y="914400"/>
            <a:ext cx="3234263" cy="3713040"/>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71799" y="914400"/>
            <a:ext cx="3234263" cy="3713040"/>
          </a:xfrm>
          <a:prstGeom prst="rect">
            <a:avLst/>
          </a:prstGeom>
        </p:spPr>
      </p:pic>
      <p:pic>
        <p:nvPicPr>
          <p:cNvPr id="11" name="Picture 10"/>
          <p:cNvPicPr>
            <a:picLocks noChangeAspect="1"/>
          </p:cNvPicPr>
          <p:nvPr/>
        </p:nvPicPr>
        <p:blipFill>
          <a:blip r:embed="rId4"/>
          <a:stretch>
            <a:fillRect/>
          </a:stretch>
        </p:blipFill>
        <p:spPr>
          <a:xfrm>
            <a:off x="6206063" y="914400"/>
            <a:ext cx="3234263" cy="3713040"/>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205091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3" name="Picture 2"/>
          <p:cNvPicPr>
            <a:picLocks noChangeAspect="1"/>
          </p:cNvPicPr>
          <p:nvPr/>
        </p:nvPicPr>
        <p:blipFill>
          <a:blip r:embed="rId3"/>
          <a:stretch>
            <a:fillRect/>
          </a:stretch>
        </p:blipFill>
        <p:spPr>
          <a:xfrm>
            <a:off x="3962400" y="685800"/>
            <a:ext cx="3631790" cy="308570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1937267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10896600" cy="457200"/>
          </a:xfrm>
        </p:spPr>
        <p:txBody>
          <a:bodyPr>
            <a:noAutofit/>
          </a:bodyPr>
          <a:lstStyle/>
          <a:p>
            <a:r>
              <a:rPr lang="en-US" sz="2400" cap="none" dirty="0" smtClean="0"/>
              <a:t>QC </a:t>
            </a:r>
            <a:r>
              <a:rPr lang="en-US" sz="2400" cap="none" dirty="0" err="1" smtClean="0"/>
              <a:t>Benchmarker</a:t>
            </a:r>
            <a:r>
              <a:rPr lang="en-US" sz="2400" cap="none" dirty="0" smtClean="0"/>
              <a:t> Implementation – Focus on automation and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a:stCxn id="5" idx="3"/>
            <a:endCxn id="35" idx="1"/>
          </p:cNvCxnSpPr>
          <p:nvPr/>
        </p:nvCxnSpPr>
        <p:spPr>
          <a:xfrm>
            <a:off x="3742207" y="1825416"/>
            <a:ext cx="3411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
        <p:nvSpPr>
          <p:cNvPr id="35" name="Rounded Rectangle 34"/>
          <p:cNvSpPr/>
          <p:nvPr/>
        </p:nvSpPr>
        <p:spPr>
          <a:xfrm>
            <a:off x="4083395" y="1530436"/>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Spec?</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P spid="5" grpId="0" animBg="1"/>
      <p:bldP spid="7" grpId="0"/>
      <p:bldP spid="9" grpId="0" animBg="1"/>
      <p:bldP spid="12" grpId="0" animBg="1"/>
      <p:bldP spid="16" grpId="0"/>
      <p:bldP spid="18" grpId="0" animBg="1"/>
      <p:bldP spid="20" grpId="0"/>
      <p:bldP spid="22" grpId="0" animBg="1"/>
      <p:bldP spid="23" grpId="0"/>
      <p:bldP spid="26" grpId="0" animBg="1"/>
      <p:bldP spid="40" grpId="0" animBg="1"/>
      <p:bldP spid="53" grpId="0" animBg="1"/>
      <p:bldP spid="57" grpId="0" animBg="1"/>
      <p:bldP spid="67" grpId="0" animBg="1"/>
      <p:bldP spid="71" grpId="0" animBg="1"/>
      <p:bldP spid="74" grpId="0"/>
      <p:bldP spid="85" grpId="0"/>
      <p:bldP spid="3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10661701" cy="378565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pPr marL="342900" indent="-342900">
              <a:buFont typeface="Wingdings" panose="05000000000000000000" pitchFamily="2" charset="2"/>
              <a:buChar char="Ø"/>
            </a:pPr>
            <a:r>
              <a:rPr lang="en-US" sz="2000" dirty="0" smtClean="0"/>
              <a:t>Existing R packages: </a:t>
            </a:r>
            <a:r>
              <a:rPr lang="en-US" sz="2000" dirty="0" err="1" smtClean="0"/>
              <a:t>mzR</a:t>
            </a:r>
            <a:r>
              <a:rPr lang="en-US" sz="2000" dirty="0" smtClean="0"/>
              <a:t>, </a:t>
            </a:r>
            <a:r>
              <a:rPr lang="en-US" sz="2000" dirty="0" err="1" smtClean="0"/>
              <a:t>MSnbase</a:t>
            </a:r>
            <a:r>
              <a:rPr lang="en-US" sz="2000" dirty="0" smtClean="0"/>
              <a:t>, </a:t>
            </a:r>
            <a:r>
              <a:rPr lang="en-US" sz="2000" dirty="0" err="1" smtClean="0"/>
              <a:t>pepXMLTab</a:t>
            </a:r>
            <a:endParaRPr lang="en-US" sz="2000" dirty="0" smtClean="0"/>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Allows way to communicate across labs and to users what system performance is prior to running</a:t>
            </a:r>
            <a:endParaRPr lang="en-US" sz="2000" dirty="0" smtClean="0"/>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pic>
        <p:nvPicPr>
          <p:cNvPr id="3" name="Picture 2"/>
          <p:cNvPicPr>
            <a:picLocks noChangeAspect="1"/>
          </p:cNvPicPr>
          <p:nvPr/>
        </p:nvPicPr>
        <p:blipFill>
          <a:blip r:embed="rId3"/>
          <a:stretch>
            <a:fillRect/>
          </a:stretch>
        </p:blipFill>
        <p:spPr>
          <a:xfrm>
            <a:off x="2209800" y="923925"/>
            <a:ext cx="7772400" cy="5010150"/>
          </a:xfrm>
          <a:prstGeom prst="rect">
            <a:avLst/>
          </a:prstGeom>
        </p:spPr>
      </p:pic>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10108858"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r>
              <a:rPr lang="en-US" sz="2000" dirty="0" smtClean="0"/>
              <a:t>Haven’t completed summary statistics and figures related to more “classic” quality measures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9458808" cy="1323439"/>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a:t>
            </a:r>
            <a:r>
              <a:rPr lang="en-US" sz="2000" dirty="0" smtClean="0"/>
              <a:t>thresholds</a:t>
            </a:r>
          </a:p>
          <a:p>
            <a:pPr marL="285750" indent="-285750">
              <a:buFont typeface="Wingdings" panose="05000000000000000000" pitchFamily="2" charset="2"/>
              <a:buChar char="Ø"/>
            </a:pPr>
            <a:r>
              <a:rPr lang="en-US" sz="2000" dirty="0" smtClean="0"/>
              <a:t>Allow user to import specific reference file (ex. experiment specific conditions and QC)</a:t>
            </a:r>
            <a:endParaRPr lang="en-US" sz="2000" dirty="0" smtClean="0"/>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6400800" y="1066800"/>
            <a:ext cx="3309257" cy="2895600"/>
          </a:xfrm>
          <a:prstGeom prst="rect">
            <a:avLst/>
          </a:prstGeom>
        </p:spPr>
      </p:pic>
      <p:sp>
        <p:nvSpPr>
          <p:cNvPr id="5" name="TextBox 4"/>
          <p:cNvSpPr txBox="1"/>
          <p:nvPr/>
        </p:nvSpPr>
        <p:spPr>
          <a:xfrm>
            <a:off x="3238500" y="4343400"/>
            <a:ext cx="5715000"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A deviation away from the unison slope indicated mobile phase pH is off</a:t>
            </a:r>
          </a:p>
          <a:p>
            <a:pPr marL="285750" indent="-285750">
              <a:buFont typeface="Wingdings" panose="05000000000000000000" pitchFamily="2" charset="2"/>
              <a:buChar char="Ø"/>
            </a:pPr>
            <a:r>
              <a:rPr lang="en-US" sz="2000" dirty="0" smtClean="0"/>
              <a:t>A deviation of the lines intercept indicates the pumps aren’t performing correctly</a:t>
            </a:r>
            <a:endParaRPr lang="en-US" sz="20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2042207" y="1033549"/>
            <a:ext cx="3309257" cy="2895600"/>
          </a:xfrm>
          <a:prstGeom prst="rect">
            <a:avLst/>
          </a:prstGeom>
        </p:spPr>
      </p:pic>
      <p:sp>
        <p:nvSpPr>
          <p:cNvPr id="7" name="TextBox 6"/>
          <p:cNvSpPr txBox="1"/>
          <p:nvPr/>
        </p:nvSpPr>
        <p:spPr>
          <a:xfrm>
            <a:off x="3581400" y="714093"/>
            <a:ext cx="696024" cy="369332"/>
          </a:xfrm>
          <a:prstGeom prst="rect">
            <a:avLst/>
          </a:prstGeom>
          <a:noFill/>
        </p:spPr>
        <p:txBody>
          <a:bodyPr wrap="none" rtlCol="0">
            <a:spAutoFit/>
          </a:bodyPr>
          <a:lstStyle/>
          <a:p>
            <a:r>
              <a:rPr lang="en-US" dirty="0" smtClean="0"/>
              <a:t>Good</a:t>
            </a:r>
            <a:endParaRPr lang="en-US" dirty="0"/>
          </a:p>
        </p:txBody>
      </p:sp>
      <p:sp>
        <p:nvSpPr>
          <p:cNvPr id="8" name="TextBox 7"/>
          <p:cNvSpPr txBox="1"/>
          <p:nvPr/>
        </p:nvSpPr>
        <p:spPr>
          <a:xfrm>
            <a:off x="7736726" y="714093"/>
            <a:ext cx="915635" cy="369332"/>
          </a:xfrm>
          <a:prstGeom prst="rect">
            <a:avLst/>
          </a:prstGeom>
          <a:noFill/>
        </p:spPr>
        <p:txBody>
          <a:bodyPr wrap="none" rtlCol="0">
            <a:spAutoFit/>
          </a:bodyPr>
          <a:lstStyle/>
          <a:p>
            <a:r>
              <a:rPr lang="en-US" dirty="0" smtClean="0"/>
              <a:t>pH shift</a:t>
            </a:r>
            <a:endParaRPr lang="en-US" dirty="0"/>
          </a:p>
        </p:txBody>
      </p:sp>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peak width determination</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5" name="Picture 4"/>
          <p:cNvPicPr>
            <a:picLocks noChangeAspect="1"/>
          </p:cNvPicPr>
          <p:nvPr/>
        </p:nvPicPr>
        <p:blipFill>
          <a:blip r:embed="rId4"/>
          <a:stretch>
            <a:fillRect/>
          </a:stretch>
        </p:blipFill>
        <p:spPr>
          <a:xfrm>
            <a:off x="2971800" y="914400"/>
            <a:ext cx="3234263" cy="3713040"/>
          </a:xfrm>
          <a:prstGeom prst="rect">
            <a:avLst/>
          </a:prstGeom>
        </p:spPr>
      </p:pic>
      <p:pic>
        <p:nvPicPr>
          <p:cNvPr id="6" name="Picture 5"/>
          <p:cNvPicPr>
            <a:picLocks noChangeAspect="1"/>
          </p:cNvPicPr>
          <p:nvPr/>
        </p:nvPicPr>
        <p:blipFill>
          <a:blip r:embed="rId5"/>
          <a:stretch>
            <a:fillRect/>
          </a:stretch>
        </p:blipFill>
        <p:spPr>
          <a:xfrm>
            <a:off x="6206063" y="914400"/>
            <a:ext cx="3234263" cy="3713040"/>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4018426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2125</TotalTime>
  <Words>1417</Words>
  <Application>Microsoft Office PowerPoint</Application>
  <PresentationFormat>Widescreen</PresentationFormat>
  <Paragraphs>261</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Development of QC Benchmarker</vt:lpstr>
      <vt:lpstr>Machine Learning-based prediction of mobile phase pH and pump performance</vt:lpstr>
      <vt:lpstr>Autocorrelation-based peak width determination</vt:lpstr>
      <vt:lpstr>Autocorrelation-based peak width determination</vt:lpstr>
      <vt:lpstr>Autocorrelation-based peak width determination</vt:lpstr>
      <vt:lpstr>Autocorrelation-based measure of spray stability</vt:lpstr>
      <vt:lpstr>Autocorrelation-based measure of spray stability</vt:lpstr>
      <vt:lpstr>Autocorrelation-based measure of spray stability</vt:lpstr>
      <vt:lpstr>Peak capacity and MS2 rate and # PSM</vt:lpstr>
      <vt:lpstr>Example of a performance threshold – PSMs</vt:lpstr>
      <vt:lpstr>QC Benchmarker Implementation – Focus on automation and speed</vt:lpstr>
      <vt:lpstr>Summary</vt:lpstr>
      <vt:lpstr>Short video demo</vt:lpstr>
      <vt:lpstr>Current limitations of beta release</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131</cp:revision>
  <cp:lastPrinted>2016-08-26T14:48:49Z</cp:lastPrinted>
  <dcterms:created xsi:type="dcterms:W3CDTF">2016-08-08T19:52:15Z</dcterms:created>
  <dcterms:modified xsi:type="dcterms:W3CDTF">2019-05-23T12:04:55Z</dcterms:modified>
</cp:coreProperties>
</file>